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</p:sldMasterIdLst>
  <p:notesMasterIdLst>
    <p:notesMasterId r:id="rId41"/>
  </p:notesMasterIdLst>
  <p:sldIdLst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31" r:id="rId21"/>
    <p:sldId id="311" r:id="rId22"/>
    <p:sldId id="312" r:id="rId23"/>
    <p:sldId id="313" r:id="rId24"/>
    <p:sldId id="314" r:id="rId25"/>
    <p:sldId id="315" r:id="rId26"/>
    <p:sldId id="316" r:id="rId27"/>
    <p:sldId id="280" r:id="rId28"/>
    <p:sldId id="318" r:id="rId29"/>
    <p:sldId id="319" r:id="rId30"/>
    <p:sldId id="283" r:id="rId31"/>
    <p:sldId id="321" r:id="rId32"/>
    <p:sldId id="285" r:id="rId33"/>
    <p:sldId id="323" r:id="rId34"/>
    <p:sldId id="324" r:id="rId35"/>
    <p:sldId id="288" r:id="rId36"/>
    <p:sldId id="326" r:id="rId37"/>
    <p:sldId id="290" r:id="rId38"/>
    <p:sldId id="328" r:id="rId39"/>
    <p:sldId id="329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MingLiU" panose="02020500000000000000" pitchFamily="18" charset="-120"/>
      <p:regular r:id="rId46"/>
    </p:embeddedFont>
    <p:embeddedFont>
      <p:font typeface="メイリオ" panose="020B0604030504040204" pitchFamily="50" charset="-128"/>
      <p:regular r:id="rId47"/>
      <p:bold r:id="rId48"/>
      <p:italic r:id="rId49"/>
      <p:boldItalic r:id="rId50"/>
    </p:embeddedFont>
    <p:embeddedFont>
      <p:font typeface="メイリオ" panose="020B0604030504040204" pitchFamily="50" charset="-128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747775"/>
          </p15:clr>
        </p15:guide>
        <p15:guide id="2" pos="336">
          <p15:clr>
            <a:srgbClr val="747775"/>
          </p15:clr>
        </p15:guide>
        <p15:guide id="3" pos="5363">
          <p15:clr>
            <a:srgbClr val="747775"/>
          </p15:clr>
        </p15:guide>
        <p15:guide id="4" pos="163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32" y="77"/>
      </p:cViewPr>
      <p:guideLst>
        <p:guide orient="horz" pos="441"/>
        <p:guide pos="336"/>
        <p:guide pos="5363"/>
        <p:guide pos="16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74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8ef350bab7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28ef350bab7_0_109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28ef350bab7_0_1091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40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8ef350bab7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g28ef350bab7_0_113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8ef350bab7_0_1137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03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c620902901_2_2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2c620902901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2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620902901_3_1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g2c620902901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27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91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1248508" y="1394442"/>
            <a:ext cx="68580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1248508" y="2038571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/>
          <p:nvPr/>
        </p:nvSpPr>
        <p:spPr>
          <a:xfrm rot="10800000">
            <a:off x="-9000" y="3635371"/>
            <a:ext cx="9153000" cy="991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190D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484634" y="3775750"/>
            <a:ext cx="307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専門医が考えたSaaS型高齢者見守りシステムで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介護・医療現場のお悩みを解決します。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7" name="Google Shape;117;p27"/>
          <p:cNvSpPr/>
          <p:nvPr/>
        </p:nvSpPr>
        <p:spPr>
          <a:xfrm>
            <a:off x="3894911" y="4266332"/>
            <a:ext cx="2618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千葉県千葉市美浜区中瀬一丁目３番地　幕張テクノガーデンB棟10階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TEL:050-5526-3869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917" y="4069218"/>
            <a:ext cx="2865594" cy="4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4911" y="3971858"/>
            <a:ext cx="1267365" cy="2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956" y="3112069"/>
            <a:ext cx="1762613" cy="140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3623" y="3596976"/>
            <a:ext cx="527186" cy="114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465">
          <p15:clr>
            <a:srgbClr val="FBAE40"/>
          </p15:clr>
        </p15:guide>
        <p15:guide id="5" orient="horz" pos="1688">
          <p15:clr>
            <a:srgbClr val="FBAE40"/>
          </p15:clr>
        </p15:guide>
        <p15:guide id="6" orient="horz" pos="29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>
  <p:cSld name="1_タイトルとコンテンツ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47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  <a:defRPr sz="2100" b="1" i="0" u="none">
                <a:solidFill>
                  <a:srgbClr val="3A3838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8"/>
          <p:cNvSpPr/>
          <p:nvPr/>
        </p:nvSpPr>
        <p:spPr>
          <a:xfrm>
            <a:off x="532765" y="245305"/>
            <a:ext cx="18957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757070"/>
                </a:solidFill>
                <a:latin typeface="Meiryo"/>
                <a:ea typeface="Meiryo"/>
                <a:cs typeface="Meiryo"/>
                <a:sym typeface="Meiryo"/>
              </a:rPr>
              <a:t>Life Rhythm Navi　Plus Doctor</a:t>
            </a:r>
            <a:endParaRPr sz="800" b="0" i="0" u="none" strike="noStrike" cap="none">
              <a:solidFill>
                <a:srgbClr val="75707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413147" y="224731"/>
            <a:ext cx="56400" cy="461400"/>
          </a:xfrm>
          <a:prstGeom prst="rect">
            <a:avLst/>
          </a:prstGeom>
          <a:solidFill>
            <a:srgbClr val="3190D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pos="2880">
          <p15:clr>
            <a:srgbClr val="FBAE40"/>
          </p15:clr>
        </p15:guide>
        <p15:guide id="3" pos="260">
          <p15:clr>
            <a:srgbClr val="FBAE40"/>
          </p15:clr>
        </p15:guide>
        <p15:guide id="4" pos="5500">
          <p15:clr>
            <a:srgbClr val="FBAE40"/>
          </p15:clr>
        </p15:guide>
        <p15:guide id="5" orient="horz" pos="1695">
          <p15:clr>
            <a:srgbClr val="FBAE40"/>
          </p15:clr>
        </p15:guide>
        <p15:guide id="6" orient="horz" pos="306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-1986361" y="-1981082"/>
            <a:ext cx="4290050" cy="42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413147" y="387066"/>
            <a:ext cx="8317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90D1"/>
              </a:buClr>
              <a:buSzPts val="2100"/>
              <a:buFont typeface="Meiryo"/>
              <a:buNone/>
              <a:defRPr sz="2100" b="1" i="0" u="sng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1"/>
          </p:nvPr>
        </p:nvSpPr>
        <p:spPr>
          <a:xfrm>
            <a:off x="413147" y="685994"/>
            <a:ext cx="8317800" cy="3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63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orient="horz" pos="3049">
          <p15:clr>
            <a:srgbClr val="FBAE40"/>
          </p15:clr>
        </p15:guide>
        <p15:guide id="3" pos="2880">
          <p15:clr>
            <a:srgbClr val="FBAE40"/>
          </p15:clr>
        </p15:guide>
        <p15:guide id="4" pos="260">
          <p15:clr>
            <a:srgbClr val="FBAE40"/>
          </p15:clr>
        </p15:guide>
        <p15:guide id="5" pos="55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417048" y="424632"/>
            <a:ext cx="39684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2400" b="1" i="0">
                <a:solidFill>
                  <a:srgbClr val="508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1"/>
          </p:nvPr>
        </p:nvSpPr>
        <p:spPr>
          <a:xfrm>
            <a:off x="414655" y="1741271"/>
            <a:ext cx="42591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2100"/>
              <a:buNone/>
              <a:defRPr sz="1100" b="0" i="0">
                <a:solidFill>
                  <a:srgbClr val="241E1C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0" y="808617"/>
            <a:ext cx="9144000" cy="4335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44" name="Google Shape;144;p31" descr="図形&#10;&#10;中程度の精度で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87288"/>
            <a:ext cx="792847" cy="129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/>
        </p:nvSpPr>
        <p:spPr>
          <a:xfrm>
            <a:off x="7884000" y="4766766"/>
            <a:ext cx="108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ja" sz="8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‹#›</a:t>
            </a:fld>
            <a:endParaRPr sz="800" b="0" i="0" u="none" strike="noStrike" cap="non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6" name="Google Shape;146;p31"/>
          <p:cNvSpPr txBox="1"/>
          <p:nvPr/>
        </p:nvSpPr>
        <p:spPr>
          <a:xfrm>
            <a:off x="1117213" y="4766766"/>
            <a:ext cx="216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975" tIns="27000" rIns="539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ja" sz="7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© 2024 EcoNaviSta</a:t>
            </a:r>
            <a:endParaRPr sz="700"/>
          </a:p>
        </p:txBody>
      </p:sp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24366" y="311166"/>
            <a:ext cx="868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800" b="0" i="0">
                <a:solidFill>
                  <a:srgbClr val="262626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28794" y="936956"/>
            <a:ext cx="868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18975" rIns="37950" bIns="189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000" b="0" i="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328984" y="120870"/>
            <a:ext cx="20952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iryo"/>
              <a:buNone/>
              <a:defRPr sz="1000" b="1" i="0">
                <a:solidFill>
                  <a:srgbClr val="A5A5A5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245533" y="197643"/>
            <a:ext cx="8627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cxnSp>
        <p:nvCxnSpPr>
          <p:cNvPr id="155" name="Google Shape;155;p32"/>
          <p:cNvCxnSpPr/>
          <p:nvPr/>
        </p:nvCxnSpPr>
        <p:spPr>
          <a:xfrm>
            <a:off x="245534" y="637143"/>
            <a:ext cx="86277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bg>
      <p:bgPr>
        <a:solidFill>
          <a:srgbClr val="0070C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ctrTitle"/>
          </p:nvPr>
        </p:nvSpPr>
        <p:spPr>
          <a:xfrm>
            <a:off x="1143000" y="1167786"/>
            <a:ext cx="68580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>
            <a:spLocks noGrp="1"/>
          </p:cNvSpPr>
          <p:nvPr>
            <p:ph type="subTitle" idx="1"/>
          </p:nvPr>
        </p:nvSpPr>
        <p:spPr>
          <a:xfrm>
            <a:off x="2378007" y="3145952"/>
            <a:ext cx="4388100" cy="398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13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p33"/>
          <p:cNvSpPr txBox="1"/>
          <p:nvPr/>
        </p:nvSpPr>
        <p:spPr>
          <a:xfrm>
            <a:off x="1371600" y="4897507"/>
            <a:ext cx="1386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3"/>
          <p:cNvSpPr txBox="1">
            <a:spLocks noGrp="1"/>
          </p:cNvSpPr>
          <p:nvPr>
            <p:ph type="ftr" idx="11"/>
          </p:nvPr>
        </p:nvSpPr>
        <p:spPr>
          <a:xfrm>
            <a:off x="3600000" y="4718977"/>
            <a:ext cx="194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6866792" y="46900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63364"/>
            <a:ext cx="792848" cy="12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006" y="-116198"/>
            <a:ext cx="9243520" cy="148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 rot="10800000">
            <a:off x="135091" y="4798024"/>
            <a:ext cx="1150500" cy="297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550" y="4858016"/>
            <a:ext cx="997607" cy="1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flipH="1">
            <a:off x="-2" y="4708913"/>
            <a:ext cx="9144000" cy="34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dt" idx="10"/>
          </p:nvPr>
        </p:nvSpPr>
        <p:spPr>
          <a:xfrm>
            <a:off x="6286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ftr" idx="11"/>
          </p:nvPr>
        </p:nvSpPr>
        <p:spPr>
          <a:xfrm>
            <a:off x="3028950" y="48641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ldNum" idx="12"/>
          </p:nvPr>
        </p:nvSpPr>
        <p:spPr>
          <a:xfrm>
            <a:off x="64579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sDlYrJ17wA?feature=shar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youtu.be/SsDlYrJ17wA?si=_qGQ1AFxGbd5XwAu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liferhythmnavi.com/wp-content/uploads/2024/04/rule-checklist.xls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B314385-5041-4D34-B527-56D14CC3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6216A069-7AE7-4D4B-BA2D-CE153BD1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1D51284-9FDB-474D-9CB0-87285748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59CDA06-F4F0-48BA-8992-0BF8765D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3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02C5E3CB-87B9-4BD2-BC07-AF5B7E32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B141575-F183-4146-BFD1-2A91E759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8353CF6-C939-49EC-9264-A065839F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006D6B4-E3E6-47ED-8064-731F1FBB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6BC27E54-1994-43DD-A102-FB994F5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18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90177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7" name="Google Shape;499;p51">
            <a:extLst>
              <a:ext uri="{FF2B5EF4-FFF2-40B4-BE49-F238E27FC236}">
                <a16:creationId xmlns:a16="http://schemas.microsoft.com/office/drawing/2014/main" id="{A5D793F8-6BD2-4744-9EF5-2969EDE28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【補足】ライフリズムナビの魅力とは？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Google Shape;325;p59">
            <a:extLst>
              <a:ext uri="{FF2B5EF4-FFF2-40B4-BE49-F238E27FC236}">
                <a16:creationId xmlns:a16="http://schemas.microsoft.com/office/drawing/2014/main" id="{756A77F9-144E-490A-87AA-779DAC6E2FB1}"/>
              </a:ext>
            </a:extLst>
          </p:cNvPr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F4FB"/>
              </a:solidFill>
            </a:endParaRPr>
          </a:p>
        </p:txBody>
      </p:sp>
      <p:sp>
        <p:nvSpPr>
          <p:cNvPr id="19" name="Google Shape;326;p59">
            <a:extLst>
              <a:ext uri="{FF2B5EF4-FFF2-40B4-BE49-F238E27FC236}">
                <a16:creationId xmlns:a16="http://schemas.microsoft.com/office/drawing/2014/main" id="{D71A6BFA-D94C-4D5F-80A1-BD661A377774}"/>
              </a:ext>
            </a:extLst>
          </p:cNvPr>
          <p:cNvSpPr txBox="1"/>
          <p:nvPr/>
        </p:nvSpPr>
        <p:spPr>
          <a:xfrm>
            <a:off x="7506526" y="703425"/>
            <a:ext cx="136986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動画を是非</a:t>
            </a:r>
            <a:endParaRPr lang="en-US" altLang="ja-JP"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ご覧ください！</a:t>
            </a:r>
            <a:endParaRPr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CEF4A5-A215-4529-A36D-FC9A37957A59}"/>
              </a:ext>
            </a:extLst>
          </p:cNvPr>
          <p:cNvSpPr txBox="1"/>
          <p:nvPr/>
        </p:nvSpPr>
        <p:spPr>
          <a:xfrm>
            <a:off x="905508" y="4088207"/>
            <a:ext cx="5490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+mn-ea"/>
                <a:ea typeface="+mn-ea"/>
              </a:rPr>
              <a:t>動画</a:t>
            </a:r>
            <a:r>
              <a:rPr lang="en-US" altLang="ja-JP" dirty="0">
                <a:latin typeface="+mn-ea"/>
                <a:ea typeface="+mn-ea"/>
              </a:rPr>
              <a:t>URL</a:t>
            </a:r>
            <a:r>
              <a:rPr lang="ja-JP" altLang="en-US" dirty="0">
                <a:latin typeface="+mn-ea"/>
                <a:ea typeface="+mn-ea"/>
              </a:rPr>
              <a:t>：</a:t>
            </a:r>
            <a:r>
              <a:rPr lang="ja-JP" altLang="en-US" dirty="0">
                <a:latin typeface="+mn-ea"/>
                <a:ea typeface="+mn-ea"/>
                <a:hlinkClick r:id="rId3"/>
              </a:rPr>
              <a:t>https://youtu.be/SsDlYrJ17wA?feature=shared</a:t>
            </a:r>
            <a:endParaRPr lang="en-US" altLang="ja-JP" dirty="0">
              <a:latin typeface="+mn-ea"/>
              <a:ea typeface="+mn-ea"/>
            </a:endParaRPr>
          </a:p>
          <a:p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sz="800" dirty="0">
                <a:latin typeface="+mn-ea"/>
                <a:ea typeface="+mn-ea"/>
              </a:rPr>
              <a:t>　  </a:t>
            </a:r>
            <a:r>
              <a:rPr lang="en-US" altLang="ja-JP" sz="800" dirty="0">
                <a:latin typeface="+mn-ea"/>
                <a:ea typeface="+mn-ea"/>
              </a:rPr>
              <a:t>※</a:t>
            </a:r>
            <a:r>
              <a:rPr lang="ja-JP" altLang="en-US" sz="800" dirty="0">
                <a:latin typeface="+mn-ea"/>
                <a:ea typeface="+mn-ea"/>
              </a:rPr>
              <a:t>動画を再生する場合は、スライドショーの状態でクリックしてください。</a:t>
            </a:r>
          </a:p>
        </p:txBody>
      </p:sp>
      <p:pic>
        <p:nvPicPr>
          <p:cNvPr id="5" name="図 4" descr="テキスト&#10;&#10;中程度の精度で自動的に生成された説明">
            <a:hlinkClick r:id="rId4"/>
            <a:extLst>
              <a:ext uri="{FF2B5EF4-FFF2-40B4-BE49-F238E27FC236}">
                <a16:creationId xmlns:a16="http://schemas.microsoft.com/office/drawing/2014/main" id="{D72638D2-F37F-4308-A773-A5E2D2BAC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49" y="935295"/>
            <a:ext cx="5314431" cy="2952764"/>
          </a:xfrm>
          <a:prstGeom prst="rect">
            <a:avLst/>
          </a:prstGeom>
        </p:spPr>
      </p:pic>
      <p:pic>
        <p:nvPicPr>
          <p:cNvPr id="4" name="図 3" descr="QR コード&#10;&#10;自動的に生成された説明">
            <a:extLst>
              <a:ext uri="{FF2B5EF4-FFF2-40B4-BE49-F238E27FC236}">
                <a16:creationId xmlns:a16="http://schemas.microsoft.com/office/drawing/2014/main" id="{5297876E-65D9-447E-9EF7-FEE0BB4A8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200" y="1759096"/>
            <a:ext cx="1670251" cy="2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868ECEF-1EE5-47F1-82F9-51BC584E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3A00B9FB-CDD9-472F-A603-F9C836B5C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7D9FA103-DEEA-4AE1-A88D-A7709ACB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641E41D7-E1DF-4F3F-BE5C-9BAFF9F3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4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バブル チャート&#10;&#10;自動的に生成された説明">
            <a:extLst>
              <a:ext uri="{FF2B5EF4-FFF2-40B4-BE49-F238E27FC236}">
                <a16:creationId xmlns:a16="http://schemas.microsoft.com/office/drawing/2014/main" id="{D5F2E605-F461-4728-A6EA-89C91911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5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54E7DBD-0A5A-4DA8-AE9E-38F784F0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8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BE67EBA2-795C-44E1-AECF-DE927886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6" name="Google Shape;636;p5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7" name="Google Shape;637;p5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ライフリズムナビ＋Dr.導入背景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8" name="Google Shape;638;p58"/>
          <p:cNvSpPr txBox="1"/>
          <p:nvPr/>
        </p:nvSpPr>
        <p:spPr>
          <a:xfrm>
            <a:off x="713450" y="1086775"/>
            <a:ext cx="78813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①巡視の削減をすることで業務負担の軽減のため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②事故が多発しているのを改善したい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③人で不足で少しでも業務負担を軽減が必要なため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9" name="Google Shape;639;p5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40" name="Google Shape;640;p5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1" name="Google Shape;64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8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解決すべき課題を捉え、プロジェクトの目的の明確化し、ゴール設定と評価指標の設定することが重要です！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3" name="Google Shape;64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63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2B512998-3AA3-43A9-BC5B-C96BCA00E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A2A9BEDA-38F7-4A17-B50D-C04B40DE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70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1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6" name="Google Shape;736;p61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7" name="Google Shape;737;p61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ライフリズムナビ＋Dr.を導入した目的</a:t>
            </a:r>
            <a:endParaRPr sz="2000">
              <a:solidFill>
                <a:schemeClr val="dk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8" name="Google Shape;738;p61"/>
          <p:cNvSpPr txBox="1"/>
          <p:nvPr/>
        </p:nvSpPr>
        <p:spPr>
          <a:xfrm>
            <a:off x="713450" y="1543975"/>
            <a:ext cx="7881300" cy="24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①巡視業務をライフリズムナビで行うことで訪室回数を削減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②ご入居者の生活リズムを把握し、薬剤の調整や昼夜逆転の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アセスメントなどを行う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③業務負担を軽減し残業時間の削減や、人材の確保をする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9" name="Google Shape;739;p61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61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1" name="Google Shape;74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1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rgbClr val="FFFFFF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ライフリズムナビを導入することで、何を実現したいか。職員の皆様へ向けて共有したいことを記入しましょう！　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3" name="Google Shape;74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199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56042C6-EAC7-4645-B5D6-95DCAA43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840C1418-49AA-4F89-9ADF-DB94F0A3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63"/>
          <p:cNvCxnSpPr/>
          <p:nvPr/>
        </p:nvCxnSpPr>
        <p:spPr>
          <a:xfrm rot="10800000">
            <a:off x="5190136" y="1825054"/>
            <a:ext cx="0" cy="243000"/>
          </a:xfrm>
          <a:prstGeom prst="straightConnector1">
            <a:avLst/>
          </a:prstGeom>
          <a:noFill/>
          <a:ln w="76200" cap="flat" cmpd="sng">
            <a:solidFill>
              <a:srgbClr val="A8D08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7" name="Google Shape;757;p63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8" name="Google Shape;758;p63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9" name="Google Shape;759;p63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/>
              <a:t>プロジェクト推進体制</a:t>
            </a:r>
            <a:r>
              <a:rPr lang="ja" sz="2100" b="1" i="0" u="none" strike="noStrike" cap="none" dirty="0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rPr>
              <a:t>＜体制図　サンプルイメージ＞</a:t>
            </a:r>
            <a:endParaRPr dirty="0"/>
          </a:p>
        </p:txBody>
      </p:sp>
      <p:grpSp>
        <p:nvGrpSpPr>
          <p:cNvPr id="760" name="Google Shape;760;p63"/>
          <p:cNvGrpSpPr/>
          <p:nvPr/>
        </p:nvGrpSpPr>
        <p:grpSpPr>
          <a:xfrm>
            <a:off x="2487955" y="763806"/>
            <a:ext cx="3406073" cy="3122918"/>
            <a:chOff x="5178528" y="1349556"/>
            <a:chExt cx="4541431" cy="4163891"/>
          </a:xfrm>
        </p:grpSpPr>
        <p:cxnSp>
          <p:nvCxnSpPr>
            <p:cNvPr id="761" name="Google Shape;761;p63"/>
            <p:cNvCxnSpPr/>
            <p:nvPr/>
          </p:nvCxnSpPr>
          <p:spPr>
            <a:xfrm rot="10800000">
              <a:off x="5667681" y="4285882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63"/>
            <p:cNvCxnSpPr/>
            <p:nvPr/>
          </p:nvCxnSpPr>
          <p:spPr>
            <a:xfrm rot="10800000">
              <a:off x="7441881" y="5196356"/>
              <a:ext cx="11520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63"/>
            <p:cNvCxnSpPr/>
            <p:nvPr/>
          </p:nvCxnSpPr>
          <p:spPr>
            <a:xfrm rot="10800000">
              <a:off x="6096081" y="3405173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4" name="Google Shape;764;p63"/>
            <p:cNvSpPr/>
            <p:nvPr/>
          </p:nvSpPr>
          <p:spPr>
            <a:xfrm>
              <a:off x="7915159" y="3015962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プロジェクト推進事務局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7915159" y="4791647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B</a:t>
              </a: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66" name="Google Shape;766;p63"/>
            <p:cNvCxnSpPr/>
            <p:nvPr/>
          </p:nvCxnSpPr>
          <p:spPr>
            <a:xfrm rot="10800000">
              <a:off x="6096000" y="1679750"/>
              <a:ext cx="0" cy="2772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7" name="Google Shape;767;p63"/>
            <p:cNvSpPr/>
            <p:nvPr/>
          </p:nvSpPr>
          <p:spPr>
            <a:xfrm>
              <a:off x="5178528" y="1349556"/>
              <a:ext cx="1804800" cy="721800"/>
            </a:xfrm>
            <a:prstGeom prst="rect">
              <a:avLst/>
            </a:prstGeom>
            <a:solidFill>
              <a:srgbClr val="DDEAF6"/>
            </a:solidFill>
            <a:ln w="381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プロジェクト統括責任者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理事長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5178528" y="2418474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施設長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5178528" y="3917409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プロジェクト推進リーダー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プロジェクトマネージャー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　〇〇　〇〇　様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7915159" y="3903804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A</a:t>
              </a: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71" name="Google Shape;771;p63"/>
            <p:cNvCxnSpPr/>
            <p:nvPr/>
          </p:nvCxnSpPr>
          <p:spPr>
            <a:xfrm rot="10800000">
              <a:off x="7441881" y="4293439"/>
              <a:ext cx="0" cy="936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2" name="Google Shape;772;p63"/>
          <p:cNvSpPr/>
          <p:nvPr/>
        </p:nvSpPr>
        <p:spPr>
          <a:xfrm>
            <a:off x="1982477" y="1684782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3"/>
          <p:cNvSpPr/>
          <p:nvPr/>
        </p:nvSpPr>
        <p:spPr>
          <a:xfrm>
            <a:off x="1986149" y="279993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3"/>
          <p:cNvSpPr/>
          <p:nvPr/>
        </p:nvSpPr>
        <p:spPr>
          <a:xfrm rot="10800000">
            <a:off x="6002700" y="2137973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3"/>
          <p:cNvSpPr/>
          <p:nvPr/>
        </p:nvSpPr>
        <p:spPr>
          <a:xfrm rot="10800000">
            <a:off x="6006373" y="276319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3"/>
          <p:cNvSpPr txBox="1"/>
          <p:nvPr/>
        </p:nvSpPr>
        <p:spPr>
          <a:xfrm>
            <a:off x="348647" y="1634610"/>
            <a:ext cx="1700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プロジェクトにおける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全体の意思決定者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7" name="Google Shape;777;p63"/>
          <p:cNvSpPr txBox="1"/>
          <p:nvPr/>
        </p:nvSpPr>
        <p:spPr>
          <a:xfrm>
            <a:off x="348647" y="2280455"/>
            <a:ext cx="17007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プロジェクトリーダー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課題の把握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運用方法の決定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8" name="Google Shape;778;p63"/>
          <p:cNvSpPr txBox="1"/>
          <p:nvPr/>
        </p:nvSpPr>
        <p:spPr>
          <a:xfrm>
            <a:off x="6545584" y="2108701"/>
            <a:ext cx="2598415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メーカー・ベンダーとの連絡窓口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各種連絡事項の周知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9" name="Google Shape;779;p63"/>
          <p:cNvSpPr txBox="1"/>
          <p:nvPr/>
        </p:nvSpPr>
        <p:spPr>
          <a:xfrm>
            <a:off x="6545572" y="2617670"/>
            <a:ext cx="2124000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以下の役割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・課題の洗い出し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・運用方法の検討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・操作方法の周知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0" name="Google Shape;780;p63"/>
          <p:cNvSpPr txBox="1"/>
          <p:nvPr/>
        </p:nvSpPr>
        <p:spPr>
          <a:xfrm>
            <a:off x="6584869" y="3343024"/>
            <a:ext cx="16221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4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想定構成メンバー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1" name="Google Shape;781;p63"/>
          <p:cNvSpPr/>
          <p:nvPr/>
        </p:nvSpPr>
        <p:spPr>
          <a:xfrm>
            <a:off x="6190073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ケアスタッフ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2" name="Google Shape;782;p63"/>
          <p:cNvSpPr/>
          <p:nvPr/>
        </p:nvSpPr>
        <p:spPr>
          <a:xfrm>
            <a:off x="6190073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施設管理者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3" name="Google Shape;783;p63"/>
          <p:cNvSpPr/>
          <p:nvPr/>
        </p:nvSpPr>
        <p:spPr>
          <a:xfrm>
            <a:off x="7431307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9525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ケアマネジャー</a:t>
            </a:r>
            <a:endParaRPr kumimoji="0" lang="ja-JP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4" name="Google Shape;784;p63"/>
          <p:cNvSpPr/>
          <p:nvPr/>
        </p:nvSpPr>
        <p:spPr>
          <a:xfrm>
            <a:off x="7431307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ナース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5" name="Google Shape;785;p63"/>
          <p:cNvSpPr/>
          <p:nvPr/>
        </p:nvSpPr>
        <p:spPr>
          <a:xfrm>
            <a:off x="2494736" y="3378217"/>
            <a:ext cx="1353600" cy="541500"/>
          </a:xfrm>
          <a:prstGeom prst="rect">
            <a:avLst/>
          </a:prstGeom>
          <a:solidFill>
            <a:srgbClr val="F7CAAC"/>
          </a:solidFill>
          <a:ln w="38100" cap="flat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6" name="Google Shape;786;p63"/>
          <p:cNvSpPr/>
          <p:nvPr/>
        </p:nvSpPr>
        <p:spPr>
          <a:xfrm>
            <a:off x="1982477" y="354504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63"/>
          <p:cNvSpPr txBox="1"/>
          <p:nvPr/>
        </p:nvSpPr>
        <p:spPr>
          <a:xfrm>
            <a:off x="348647" y="3356949"/>
            <a:ext cx="1700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システムの特徴、機能を</a:t>
            </a:r>
            <a:endParaRPr kumimoji="0" lang="ja-JP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理解し、施設内における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この人に聞けば解決する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といった</a:t>
            </a: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8" name="Google Shape;788;p63"/>
          <p:cNvSpPr/>
          <p:nvPr/>
        </p:nvSpPr>
        <p:spPr>
          <a:xfrm>
            <a:off x="4540429" y="1532456"/>
            <a:ext cx="1353600" cy="374400"/>
          </a:xfrm>
          <a:prstGeom prst="rect">
            <a:avLst/>
          </a:prstGeom>
          <a:solidFill>
            <a:srgbClr val="E1EFD8"/>
          </a:solidFill>
          <a:ln w="38100" cap="flat" cmpd="dbl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ネットワーク関連管理者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9" name="Google Shape;789;p63"/>
          <p:cNvSpPr/>
          <p:nvPr/>
        </p:nvSpPr>
        <p:spPr>
          <a:xfrm rot="10800000">
            <a:off x="6006373" y="156765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63"/>
          <p:cNvSpPr txBox="1"/>
          <p:nvPr/>
        </p:nvSpPr>
        <p:spPr>
          <a:xfrm>
            <a:off x="6545585" y="1546493"/>
            <a:ext cx="2256444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施設で利用する端末や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ネットワーク情報の把握・管理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1" name="Google Shape;791;p63"/>
          <p:cNvSpPr/>
          <p:nvPr/>
        </p:nvSpPr>
        <p:spPr>
          <a:xfrm>
            <a:off x="3548315" y="3768097"/>
            <a:ext cx="726880" cy="387441"/>
          </a:xfrm>
          <a:prstGeom prst="ellipse">
            <a:avLst/>
          </a:prstGeom>
          <a:solidFill>
            <a:srgbClr val="F7CAAC"/>
          </a:solidFill>
          <a:ln w="222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重要</a:t>
            </a:r>
            <a:endParaRPr kumimoji="0" lang="en-US" altLang="ja" sz="9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2" name="Google Shape;792;p63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プロジェクト推進する体制　と　担当者を入力してください！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3" name="Google Shape;793;p63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95" name="Google Shape;79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917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BCF0807-8636-44D3-8921-B672EB46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C1287-0E93-4D7A-B9E7-1988FF98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0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6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dirty="0">
                <a:solidFill>
                  <a:schemeClr val="dk1"/>
                </a:solidFill>
              </a:rPr>
              <a:t>ライフリズムナビの運用ルール</a:t>
            </a:r>
            <a:endParaRPr dirty="0"/>
          </a:p>
        </p:txBody>
      </p:sp>
      <p:sp>
        <p:nvSpPr>
          <p:cNvPr id="849" name="Google Shape;849;p66"/>
          <p:cNvSpPr/>
          <p:nvPr/>
        </p:nvSpPr>
        <p:spPr>
          <a:xfrm>
            <a:off x="413150" y="4343414"/>
            <a:ext cx="8332500" cy="5034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運用ルールリストが完成したら職員へ配布しましょう！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0" name="Google Shape;850;p66"/>
          <p:cNvSpPr txBox="1"/>
          <p:nvPr/>
        </p:nvSpPr>
        <p:spPr>
          <a:xfrm>
            <a:off x="1969500" y="1520850"/>
            <a:ext cx="52050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ダウンロードはこちら！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1" name="Google Shape;851;p66"/>
          <p:cNvSpPr txBox="1"/>
          <p:nvPr/>
        </p:nvSpPr>
        <p:spPr>
          <a:xfrm>
            <a:off x="970349" y="2417276"/>
            <a:ext cx="72033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ja-JP" sz="2000" dirty="0">
                <a:latin typeface="+mn-ea"/>
                <a:ea typeface="+mn-ea"/>
                <a:hlinkClick r:id="rId3"/>
              </a:rPr>
              <a:t>https://support.liferhythmnavi.com/wp-content/uploads/2024/04/rule-checklist.xlsx</a:t>
            </a:r>
            <a:br>
              <a:rPr lang="en-US" altLang="ja-JP" sz="2000" dirty="0"/>
            </a:br>
            <a:endParaRPr lang="en-US" altLang="ja-JP" sz="2000" dirty="0"/>
          </a:p>
        </p:txBody>
      </p:sp>
      <p:pic>
        <p:nvPicPr>
          <p:cNvPr id="852" name="Google Shape;85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743" y="4392995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6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4" name="Google Shape;854;p66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5" name="Google Shape;855;p66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66"/>
          <p:cNvSpPr txBox="1"/>
          <p:nvPr/>
        </p:nvSpPr>
        <p:spPr>
          <a:xfrm>
            <a:off x="7432206" y="603260"/>
            <a:ext cx="151850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資料をダウンロードしてご活用ください</a:t>
            </a: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57" name="Google Shape;85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9A0B14-5131-4689-9653-67D5BEE93BEA}"/>
              </a:ext>
            </a:extLst>
          </p:cNvPr>
          <p:cNvSpPr txBox="1"/>
          <p:nvPr/>
        </p:nvSpPr>
        <p:spPr>
          <a:xfrm>
            <a:off x="1111211" y="3452276"/>
            <a:ext cx="7062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スライドショーの状態で上記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をクリックすると資料がダウンロードされます。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130280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EA86C41-168D-4297-ACA9-15B6D524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6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35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2" name="Google Shape;872;p6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その他お願い事項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3" name="Google Shape;873;p68"/>
          <p:cNvSpPr txBox="1"/>
          <p:nvPr/>
        </p:nvSpPr>
        <p:spPr>
          <a:xfrm>
            <a:off x="622200" y="1045300"/>
            <a:ext cx="8271000" cy="3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スタッフ様へ伝えたいメッセージなどが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あればご自由にご入力ください。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4" name="Google Shape;874;p6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6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76" name="Google Shape;87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35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7EE722A-DDA7-4C5E-B817-C1A373F2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1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AE8E2315-F759-445E-9610-3588CF01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69D64D4-DE13-453C-8CE9-FBEDDF99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BC4E0-52A6-4F3E-9476-E7B46F41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AF2B023-89C1-4C16-A0CE-6EFE6C08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4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A6F528F-C72C-4404-BBC2-2CF4DBBD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FFF87A1-75DA-419D-8F83-14F5FDE1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6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4A8688-78E6-48A3-84C7-1F3ED0E39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845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552</Words>
  <Application>Microsoft Office PowerPoint</Application>
  <PresentationFormat>画面に合わせる (16:9)</PresentationFormat>
  <Paragraphs>104</Paragraphs>
  <Slides>37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37</vt:i4>
      </vt:variant>
    </vt:vector>
  </HeadingPairs>
  <TitlesOfParts>
    <vt:vector size="46" baseType="lpstr">
      <vt:lpstr>メイリオ</vt:lpstr>
      <vt:lpstr>Noto Sans Symbols</vt:lpstr>
      <vt:lpstr>メイリオ</vt:lpstr>
      <vt:lpstr>Arial</vt:lpstr>
      <vt:lpstr>PMingLiU</vt:lpstr>
      <vt:lpstr>Calibri</vt:lpstr>
      <vt:lpstr>Simple Light</vt:lpstr>
      <vt:lpstr>Simple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【補足】ライフリズムナビの魅力とは？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ライフリズムナビ＋Dr.導入背景</vt:lpstr>
      <vt:lpstr>PowerPoint プレゼンテーション</vt:lpstr>
      <vt:lpstr>PowerPoint プレゼンテーション</vt:lpstr>
      <vt:lpstr>ライフリズムナビ＋Dr.を導入した目的</vt:lpstr>
      <vt:lpstr>PowerPoint プレゼンテーション</vt:lpstr>
      <vt:lpstr>プロジェクト推進体制＜体制図　サンプルイメージ＞</vt:lpstr>
      <vt:lpstr>PowerPoint プレゼンテーション</vt:lpstr>
      <vt:lpstr>PowerPoint プレゼンテーション</vt:lpstr>
      <vt:lpstr>ライフリズムナビの運用ルール</vt:lpstr>
      <vt:lpstr>PowerPoint プレゼンテーション</vt:lpstr>
      <vt:lpstr>その他お願い事項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大河原 雅斗</cp:lastModifiedBy>
  <cp:revision>21</cp:revision>
  <dcterms:modified xsi:type="dcterms:W3CDTF">2024-04-18T03:12:58Z</dcterms:modified>
</cp:coreProperties>
</file>